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F4EA"/>
    <a:srgbClr val="E2F7F2"/>
    <a:srgbClr val="E2F7EB"/>
    <a:srgbClr val="E4F8EE"/>
    <a:srgbClr val="E1F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865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F4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948C5C73-DD71-45BE-B005-4DB899FCF25B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4F8EE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SwapLibrary</a:t>
            </a: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– Plataforma de Troca e DoaÇÃO DE LIVROS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Descubra como conectamos leitores para transformar o hábito da leitura no Brasil.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0084" y="5694402"/>
            <a:ext cx="14311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Geist Medium" pitchFamily="34" charset="0"/>
                <a:ea typeface="Geist Medium" pitchFamily="34" charset="-122"/>
                <a:cs typeface="Geist Medium" pitchFamily="34" charset="-120"/>
              </a:rPr>
              <a:t>F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0625289" y="7775615"/>
            <a:ext cx="256174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por Murilo, Enzo, Victor e Samuel 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24790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Finalização do MVP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Concluir desenvolvimento básico e funcional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Testes em escolas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Validar experiência com usuários jovens nas escolas públicas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4639270"/>
            <a:ext cx="31817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Captação de parceiros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Estabelecer alianças institucionais para expansão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2324695" y="57194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Lançamento oficial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Disponibilizar a plataforma nas principais app stores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O Problema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40712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Livros parados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56556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Acúmulo de livros sem circulação ou aproveitamento.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40712"/>
            <a:ext cx="3664863" cy="2047994"/>
          </a:xfrm>
          <a:prstGeom prst="roundRect">
            <a:avLst>
              <a:gd name="adj" fmla="val 9968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Leitura crítica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Falta de incentivo para desenvolver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pensamento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entre jovens.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Baixo engajamento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Pouca interação com plataformas tradicionais de leitura.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3F6D9D4-BCA5-4B84-9CB4-7A5009029C52}"/>
              </a:ext>
            </a:extLst>
          </p:cNvPr>
          <p:cNvSpPr/>
          <p:nvPr/>
        </p:nvSpPr>
        <p:spPr>
          <a:xfrm>
            <a:off x="12338192" y="7450045"/>
            <a:ext cx="2246488" cy="725805"/>
          </a:xfrm>
          <a:prstGeom prst="rect">
            <a:avLst/>
          </a:prstGeom>
          <a:solidFill>
            <a:srgbClr val="E4F8EE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7602" y="9272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 Solução</a:t>
            </a:r>
            <a:endParaRPr lang="en-US" sz="445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A4236B8-C6B4-473C-BB39-4150EE07912B}"/>
              </a:ext>
            </a:extLst>
          </p:cNvPr>
          <p:cNvGrpSpPr/>
          <p:nvPr/>
        </p:nvGrpSpPr>
        <p:grpSpPr>
          <a:xfrm>
            <a:off x="6719544" y="3686320"/>
            <a:ext cx="3978116" cy="1306949"/>
            <a:chOff x="793730" y="2955445"/>
            <a:chExt cx="3978116" cy="1306949"/>
          </a:xfrm>
        </p:grpSpPr>
        <p:sp>
          <p:nvSpPr>
            <p:cNvPr id="3" name="Text 1"/>
            <p:cNvSpPr/>
            <p:nvPr/>
          </p:nvSpPr>
          <p:spPr>
            <a:xfrm>
              <a:off x="793730" y="2955445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6747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Troca e Doação</a:t>
              </a:r>
              <a:endParaRPr lang="en-US" sz="2200" dirty="0"/>
            </a:p>
          </p:txBody>
        </p:sp>
        <p:sp>
          <p:nvSpPr>
            <p:cNvPr id="4" name="Text 2"/>
            <p:cNvSpPr/>
            <p:nvPr/>
          </p:nvSpPr>
          <p:spPr>
            <a:xfrm>
              <a:off x="793730" y="3536589"/>
              <a:ext cx="397811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B4A4A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App facilita troca e doação de livros físicos entre usuários.</a:t>
              </a:r>
              <a:endParaRPr lang="en-US" sz="1750" dirty="0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D65D0D3-A6AC-4F45-A54C-30BE7835BD6F}"/>
              </a:ext>
            </a:extLst>
          </p:cNvPr>
          <p:cNvGrpSpPr/>
          <p:nvPr/>
        </p:nvGrpSpPr>
        <p:grpSpPr>
          <a:xfrm>
            <a:off x="6719544" y="5520828"/>
            <a:ext cx="3978116" cy="1306949"/>
            <a:chOff x="5413891" y="3186160"/>
            <a:chExt cx="3978116" cy="1306949"/>
          </a:xfrm>
        </p:grpSpPr>
        <p:sp>
          <p:nvSpPr>
            <p:cNvPr id="5" name="Text 3"/>
            <p:cNvSpPr/>
            <p:nvPr/>
          </p:nvSpPr>
          <p:spPr>
            <a:xfrm>
              <a:off x="5413891" y="3186160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6747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Estantes Virtuais</a:t>
              </a:r>
              <a:endParaRPr lang="en-US" sz="22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5413891" y="3767304"/>
              <a:ext cx="397811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B4A4A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Usuários criam estantes e interagem numa comunidade ativa.</a:t>
              </a:r>
              <a:endParaRPr lang="en-US" sz="1750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A9EB5AE-0082-4C08-8761-0A85759979A4}"/>
              </a:ext>
            </a:extLst>
          </p:cNvPr>
          <p:cNvGrpSpPr/>
          <p:nvPr/>
        </p:nvGrpSpPr>
        <p:grpSpPr>
          <a:xfrm>
            <a:off x="6719544" y="1924142"/>
            <a:ext cx="3978116" cy="1306949"/>
            <a:chOff x="10652284" y="2959346"/>
            <a:chExt cx="3978116" cy="1306949"/>
          </a:xfrm>
        </p:grpSpPr>
        <p:sp>
          <p:nvSpPr>
            <p:cNvPr id="7" name="Text 5"/>
            <p:cNvSpPr/>
            <p:nvPr/>
          </p:nvSpPr>
          <p:spPr>
            <a:xfrm>
              <a:off x="10652284" y="295934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b="1" dirty="0">
                  <a:solidFill>
                    <a:srgbClr val="006747"/>
                  </a:solidFill>
                  <a:latin typeface="Noto Serif SC Bold" pitchFamily="34" charset="0"/>
                  <a:ea typeface="Noto Serif SC Bold" pitchFamily="34" charset="-122"/>
                  <a:cs typeface="Noto Serif SC Bold" pitchFamily="34" charset="-120"/>
                </a:rPr>
                <a:t>Gamificação</a:t>
              </a:r>
              <a:endParaRPr lang="en-US" sz="2200" dirty="0"/>
            </a:p>
          </p:txBody>
        </p:sp>
        <p:sp>
          <p:nvSpPr>
            <p:cNvPr id="8" name="Text 6"/>
            <p:cNvSpPr/>
            <p:nvPr/>
          </p:nvSpPr>
          <p:spPr>
            <a:xfrm>
              <a:off x="10652284" y="3540490"/>
              <a:ext cx="397811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1750" dirty="0">
                  <a:solidFill>
                    <a:srgbClr val="4B4A4A"/>
                  </a:solidFill>
                  <a:latin typeface="Geist" pitchFamily="34" charset="0"/>
                  <a:ea typeface="Geist" pitchFamily="34" charset="-122"/>
                  <a:cs typeface="Geist" pitchFamily="34" charset="-120"/>
                </a:rPr>
                <a:t>Transforma leitura em um jogo com recompensas motivadoras.</a:t>
              </a:r>
              <a:endParaRPr lang="en-US" sz="1750" dirty="0"/>
            </a:p>
          </p:txBody>
        </p:sp>
      </p:grpSp>
      <p:sp>
        <p:nvSpPr>
          <p:cNvPr id="9" name="Retângulo 8">
            <a:extLst>
              <a:ext uri="{FF2B5EF4-FFF2-40B4-BE49-F238E27FC236}">
                <a16:creationId xmlns:a16="http://schemas.microsoft.com/office/drawing/2014/main" id="{1615EBED-4837-4776-A1E9-ABBAAA790F11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4F8EE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E3B6D6-47C3-4F1A-AB74-8BB0BF97B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1145894"/>
            <a:ext cx="5069711" cy="56818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1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Funcionalidades Principais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8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Cadastro detalhado com imagem e tipo de oferta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9105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Sistema de troca definitiva por proposta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3324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Doações com escolha do destinatário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754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Estante pessoal personalizável, pública ou privada</a:t>
            </a:r>
            <a:endParaRPr lang="en-US" sz="175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D23FF43-A6F4-47D5-94E3-EB42F1C42EBB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4F8EE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73712"/>
            <a:ext cx="69222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Leitura Validada com IA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200519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 err="1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Provas</a:t>
            </a: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 </a:t>
            </a:r>
            <a:r>
              <a:rPr lang="en-US" sz="2200" b="1" dirty="0" err="1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automatizadas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26300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Testes sobre conteúdo para validar leitura real.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12265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0919" y="3200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avançada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3690938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IA analisa enredo, personagens e eventos.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4701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02568"/>
            <a:ext cx="34095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Recompensa por acerto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929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Pontos para acertos ≥70%, estimulando aprendizado.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Missões Literárias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670215"/>
            <a:ext cx="3488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Desafios personalizados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Administradores criam missões para estimular o conteúdo.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804285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Resumo crítico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52151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Usuário escreve e resumo é avaliado manualmente.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65169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391983"/>
            <a:ext cx="33724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Recompensas especiais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88240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Missões valem premiações maiores e conquistas exclusivas.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Gamificação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Pontuação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Doação +150 pts, resumo aprovado +200 pts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Níveis de usuário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 Leitor Iniciante a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Guardião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Literário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Ranking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Ranking mensal e conquistas desbloqueáveis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2FE0FA-E524-43B7-8F4F-746070D91AA8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4F8EE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114" y="599242"/>
            <a:ext cx="7618571" cy="1362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Funcionalidades Adicionais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114" y="2288084"/>
            <a:ext cx="544830" cy="5448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9114" y="3050858"/>
            <a:ext cx="23579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Chat seguro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9114" y="3522107"/>
            <a:ext cx="2357914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Comunicação para negociações transparente e protegida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443" y="2288143"/>
            <a:ext cx="544830" cy="5448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79443" y="3050858"/>
            <a:ext cx="235791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Notificações inteligentes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8879443" y="3862626"/>
            <a:ext cx="23579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Alerta para ofertas e </a:t>
            </a:r>
            <a:r>
              <a:rPr lang="en-US" sz="17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mensagens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importantes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9772" y="2288143"/>
            <a:ext cx="544830" cy="5448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9772" y="3050858"/>
            <a:ext cx="235791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Avaliação de usuários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11509772" y="3862626"/>
            <a:ext cx="23579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Confiança mútua pela avaliação entre participantes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14" y="5352931"/>
            <a:ext cx="544830" cy="5448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49114" y="6115645"/>
            <a:ext cx="235791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Mapa de ofertas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6249114" y="6586895"/>
            <a:ext cx="2357914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Localização geográfica facilita encontro de </a:t>
            </a:r>
            <a:r>
              <a:rPr lang="en-US" sz="170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livros</a:t>
            </a:r>
            <a:endParaRPr lang="en-US" sz="17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8628039-10CD-43B1-A24E-45D4F8406E7F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2F7F2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60950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Potencial de Impacto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Estímulo nacional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Fomenta o hábito da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leitura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entre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os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alunos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73008" y="5306258"/>
            <a:ext cx="31477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Comunidades leitoras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Fortalece laços e troca entre diferentes públicos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5111" y="5306258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Parcerias estratégicas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Trabalha com escolas e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empresas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para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aprimorar</a:t>
            </a: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 </a:t>
            </a:r>
            <a:r>
              <a:rPr lang="en-US" sz="1750" dirty="0" err="1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experiência</a:t>
            </a:r>
            <a:endParaRPr lang="en-US" sz="175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B20C8D-C8B3-4AB9-A1D8-4F14B7CC9579}"/>
              </a:ext>
            </a:extLst>
          </p:cNvPr>
          <p:cNvSpPr/>
          <p:nvPr/>
        </p:nvSpPr>
        <p:spPr>
          <a:xfrm>
            <a:off x="12338192" y="7446645"/>
            <a:ext cx="2246488" cy="725805"/>
          </a:xfrm>
          <a:prstGeom prst="rect">
            <a:avLst/>
          </a:prstGeom>
          <a:solidFill>
            <a:srgbClr val="E2F7EB"/>
          </a:solidFill>
          <a:ln>
            <a:solidFill>
              <a:srgbClr val="E1F6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344</Words>
  <Application>Microsoft Office PowerPoint</Application>
  <PresentationFormat>Personalizar</PresentationFormat>
  <Paragraphs>82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Calibri</vt:lpstr>
      <vt:lpstr>Geist</vt:lpstr>
      <vt:lpstr>Geist Bold</vt:lpstr>
      <vt:lpstr>Geist Medium</vt:lpstr>
      <vt:lpstr>Noto Serif SC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Murilo Ferreira</cp:lastModifiedBy>
  <cp:revision>5</cp:revision>
  <dcterms:created xsi:type="dcterms:W3CDTF">2025-05-24T22:03:21Z</dcterms:created>
  <dcterms:modified xsi:type="dcterms:W3CDTF">2025-06-02T22:55:20Z</dcterms:modified>
</cp:coreProperties>
</file>